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31"/>
  </p:handoutMasterIdLst>
  <p:sldIdLst>
    <p:sldId id="257" r:id="rId2"/>
    <p:sldId id="258" r:id="rId3"/>
    <p:sldId id="259" r:id="rId4"/>
    <p:sldId id="260" r:id="rId5"/>
    <p:sldId id="262" r:id="rId6"/>
    <p:sldId id="263" r:id="rId7"/>
    <p:sldId id="282" r:id="rId8"/>
    <p:sldId id="268" r:id="rId9"/>
    <p:sldId id="266" r:id="rId10"/>
    <p:sldId id="256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3" r:id="rId20"/>
    <p:sldId id="281" r:id="rId21"/>
    <p:sldId id="277" r:id="rId22"/>
    <p:sldId id="288" r:id="rId23"/>
    <p:sldId id="289" r:id="rId24"/>
    <p:sldId id="279" r:id="rId25"/>
    <p:sldId id="280" r:id="rId26"/>
    <p:sldId id="284" r:id="rId27"/>
    <p:sldId id="285" r:id="rId28"/>
    <p:sldId id="286" r:id="rId29"/>
    <p:sldId id="287" r:id="rId3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1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E5B4A16-B675-48BB-B9AD-C91F5FD36E21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BC6CBC83-3EB5-49FD-AB01-A0CCF3746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5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BB94-B139-49F2-9DC3-C5C8E97F3881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8A35-D843-4C5C-8349-C41BECBB1120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BB94-B139-49F2-9DC3-C5C8E97F3881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8A35-D843-4C5C-8349-C41BECBB1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BB94-B139-49F2-9DC3-C5C8E97F3881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8A35-D843-4C5C-8349-C41BECBB1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BB94-B139-49F2-9DC3-C5C8E97F3881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8A35-D843-4C5C-8349-C41BECBB1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BB94-B139-49F2-9DC3-C5C8E97F3881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8A35-D843-4C5C-8349-C41BECBB11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BB94-B139-49F2-9DC3-C5C8E97F3881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8A35-D843-4C5C-8349-C41BECBB1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BB94-B139-49F2-9DC3-C5C8E97F3881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8A35-D843-4C5C-8349-C41BECBB1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BB94-B139-49F2-9DC3-C5C8E97F3881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8A35-D843-4C5C-8349-C41BECBB1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BB94-B139-49F2-9DC3-C5C8E97F3881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8A35-D843-4C5C-8349-C41BECBB11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BB94-B139-49F2-9DC3-C5C8E97F3881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8A35-D843-4C5C-8349-C41BECBB1120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EBB94-B139-49F2-9DC3-C5C8E97F3881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8A35-D843-4C5C-8349-C41BECBB1120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80EBB94-B139-49F2-9DC3-C5C8E97F3881}" type="datetimeFigureOut">
              <a:rPr lang="en-US" smtClean="0"/>
              <a:t>8/31/2017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D438A35-D843-4C5C-8349-C41BECBB112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2130425"/>
            <a:ext cx="4724400" cy="16003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Nursing </a:t>
            </a:r>
            <a:r>
              <a:rPr lang="en-US" dirty="0" smtClean="0"/>
              <a:t>Home</a:t>
            </a:r>
            <a:br>
              <a:rPr lang="en-US" dirty="0" smtClean="0"/>
            </a:br>
            <a:r>
              <a:rPr lang="en-US" dirty="0" smtClean="0"/>
              <a:t>Tabletop Exercise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Date</a:t>
            </a:r>
          </a:p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Let’s Begin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31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Module 1     NWS Terminology</a:t>
            </a:r>
            <a:b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Watch </a:t>
            </a:r>
            <a:r>
              <a:rPr lang="en-US" sz="48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vs. Warning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1828801"/>
            <a:ext cx="3822192" cy="639762"/>
          </a:xfrm>
        </p:spPr>
        <p:txBody>
          <a:bodyPr/>
          <a:lstStyle/>
          <a:p>
            <a:r>
              <a:rPr lang="en-US" sz="3200" dirty="0" smtClean="0"/>
              <a:t>Watch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2579686"/>
            <a:ext cx="3820055" cy="39735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watch means conditions are right for dangerous weather. In other words, a "watch" means watch out for what the weather could do, be ready to act.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a severe thunderstorm, tornado or flash flood watch is in effect, it means you should watch the sky for signs of dangerous weather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3822192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Warning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9686"/>
            <a:ext cx="3822192" cy="3973513"/>
          </a:xfrm>
        </p:spPr>
        <p:txBody>
          <a:bodyPr/>
          <a:lstStyle/>
          <a:p>
            <a:r>
              <a:rPr lang="en-US" dirty="0"/>
              <a:t>A warning means that the dangerous weather is threatening the area.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For severe thunderstorms, tornadoes and flash floods, a warning means the event is occurring.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1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Module 2     Severe </a:t>
            </a:r>
            <a:b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Thunderstorm Watch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September 6, at 1:30 pm. The National Weather Service issues a </a:t>
            </a:r>
            <a:r>
              <a:rPr lang="en-US" u="sng" dirty="0"/>
              <a:t>Severe Thunderstorm Watch</a:t>
            </a:r>
            <a:r>
              <a:rPr lang="en-US" dirty="0"/>
              <a:t> for all of </a:t>
            </a:r>
            <a:r>
              <a:rPr lang="en-US" dirty="0" smtClean="0"/>
              <a:t>Eastern LaSalle County, Grundy </a:t>
            </a:r>
            <a:r>
              <a:rPr lang="en-US" dirty="0"/>
              <a:t>County, Will County, Southern Cook County, and Northern Kankakee County.</a:t>
            </a:r>
            <a:r>
              <a:rPr lang="en-US" dirty="0" smtClean="0"/>
              <a:t> </a:t>
            </a:r>
            <a:r>
              <a:rPr lang="en-US" dirty="0"/>
              <a:t>Severe Weather with heavy rain and high gusty winds up to 55 mph have been reported in Seneca heading NORTHEAST at 20 mph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lvl="0"/>
            <a:r>
              <a:rPr lang="en-US" dirty="0"/>
              <a:t>The Severe Thunderstorm should be at :</a:t>
            </a:r>
          </a:p>
          <a:p>
            <a:pPr lvl="1"/>
            <a:r>
              <a:rPr lang="en-US" dirty="0"/>
              <a:t>Morris		2:00 PM</a:t>
            </a:r>
          </a:p>
          <a:p>
            <a:pPr lvl="1"/>
            <a:r>
              <a:rPr lang="en-US" dirty="0"/>
              <a:t>Channahon	</a:t>
            </a:r>
            <a:r>
              <a:rPr lang="en-US" dirty="0" smtClean="0"/>
              <a:t>	2:30 </a:t>
            </a:r>
            <a:r>
              <a:rPr lang="en-US" dirty="0"/>
              <a:t>PM</a:t>
            </a:r>
          </a:p>
          <a:p>
            <a:pPr lvl="1"/>
            <a:r>
              <a:rPr lang="en-US" dirty="0"/>
              <a:t>Ingalls Park	</a:t>
            </a:r>
            <a:r>
              <a:rPr lang="en-US" dirty="0" smtClean="0"/>
              <a:t>	3:03 </a:t>
            </a:r>
            <a:r>
              <a:rPr lang="en-US" dirty="0"/>
              <a:t>PM</a:t>
            </a:r>
          </a:p>
          <a:p>
            <a:pPr lvl="1"/>
            <a:r>
              <a:rPr lang="en-US" dirty="0"/>
              <a:t>Orland Park	</a:t>
            </a:r>
            <a:r>
              <a:rPr lang="en-US" dirty="0" smtClean="0"/>
              <a:t>	3:40 </a:t>
            </a:r>
            <a:r>
              <a:rPr lang="en-US" dirty="0"/>
              <a:t>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03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2     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How would you be made aware of the warning?</a:t>
            </a:r>
          </a:p>
          <a:p>
            <a:pPr lvl="0"/>
            <a:r>
              <a:rPr lang="en-US" dirty="0"/>
              <a:t>What are your thoughts at this time?</a:t>
            </a:r>
          </a:p>
          <a:p>
            <a:pPr lvl="0"/>
            <a:r>
              <a:rPr lang="en-US" dirty="0"/>
              <a:t>Are there any actions you would take?</a:t>
            </a:r>
          </a:p>
          <a:p>
            <a:pPr lvl="0"/>
            <a:r>
              <a:rPr lang="en-US" dirty="0" smtClean="0"/>
              <a:t>What does your procedure say you should do at this point?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01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3     Morris Warning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At 1:52 PM, the National Weather Service issues a </a:t>
            </a:r>
            <a:r>
              <a:rPr lang="en-US" u="sng" dirty="0"/>
              <a:t>Severe Thunderstorm Warning</a:t>
            </a:r>
            <a:r>
              <a:rPr lang="en-US" dirty="0"/>
              <a:t> </a:t>
            </a:r>
            <a:r>
              <a:rPr lang="en-US" dirty="0" smtClean="0"/>
              <a:t>for Eastern LaSalle County, Grundy County, Will County, Southern Cook County, and Northern Kankakee County. </a:t>
            </a:r>
            <a:r>
              <a:rPr lang="en-US" dirty="0"/>
              <a:t>Severe Weather with heavy rain and high gusty winds up to 55 mph have been reported in near 3 miles West of Morris heading NORTHEAST at 20 mph. Rotation can be seen in the he Severe Thunderstorm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lvl="0"/>
            <a:r>
              <a:rPr lang="en-US" dirty="0"/>
              <a:t>The Severe Thunderstorm should be at :</a:t>
            </a:r>
          </a:p>
          <a:p>
            <a:pPr lvl="1"/>
            <a:r>
              <a:rPr lang="en-US" dirty="0"/>
              <a:t>Morris		2:00 PM </a:t>
            </a:r>
          </a:p>
          <a:p>
            <a:pPr lvl="1"/>
            <a:r>
              <a:rPr lang="en-US" dirty="0"/>
              <a:t>Channahon	</a:t>
            </a:r>
            <a:r>
              <a:rPr lang="en-US" dirty="0" smtClean="0"/>
              <a:t>	2:30 </a:t>
            </a:r>
            <a:r>
              <a:rPr lang="en-US" dirty="0"/>
              <a:t>PM</a:t>
            </a:r>
          </a:p>
          <a:p>
            <a:pPr lvl="1"/>
            <a:r>
              <a:rPr lang="en-US" dirty="0"/>
              <a:t>Ingalls Park	</a:t>
            </a:r>
            <a:r>
              <a:rPr lang="en-US" dirty="0" smtClean="0"/>
              <a:t>	3:03 </a:t>
            </a:r>
            <a:r>
              <a:rPr lang="en-US" dirty="0"/>
              <a:t>PM</a:t>
            </a:r>
          </a:p>
          <a:p>
            <a:pPr lvl="1"/>
            <a:r>
              <a:rPr lang="en-US" dirty="0"/>
              <a:t>Orland Park	</a:t>
            </a:r>
            <a:r>
              <a:rPr lang="en-US" dirty="0" smtClean="0"/>
              <a:t>	3:40 </a:t>
            </a:r>
            <a:r>
              <a:rPr lang="en-US" dirty="0"/>
              <a:t>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01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3     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</a:t>
            </a:r>
            <a:r>
              <a:rPr lang="en-US" dirty="0"/>
              <a:t>are your thoughts at this time?</a:t>
            </a:r>
          </a:p>
          <a:p>
            <a:pPr lvl="0"/>
            <a:r>
              <a:rPr lang="en-US" dirty="0"/>
              <a:t>Are there any actions you would take?</a:t>
            </a:r>
          </a:p>
          <a:p>
            <a:pPr lvl="0"/>
            <a:r>
              <a:rPr lang="en-US" dirty="0" smtClean="0"/>
              <a:t>What does your procedure say you should do at this point?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701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4     Channahon Touchdown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At </a:t>
            </a:r>
            <a:r>
              <a:rPr lang="en-US" dirty="0"/>
              <a:t>2:22 PM the National Weather Service issues a Tornado warning for all of Grundy County, Will County, Southern Cook County, and Northern Kankakee County. A tornado was spotted by a trained spotter 3 miles West of Channahon heading NORTHEAST at 20 mph. The Tornado has caused damage and is extremely dangerous and has generated hail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pPr lvl="0"/>
            <a:r>
              <a:rPr lang="en-US" dirty="0"/>
              <a:t> The Severe Thunderstorm should be at :</a:t>
            </a:r>
          </a:p>
          <a:p>
            <a:pPr lvl="1"/>
            <a:r>
              <a:rPr lang="en-US" dirty="0"/>
              <a:t>Channahon	</a:t>
            </a:r>
            <a:r>
              <a:rPr lang="en-US" dirty="0" smtClean="0"/>
              <a:t>	2:28 </a:t>
            </a:r>
            <a:r>
              <a:rPr lang="en-US" dirty="0"/>
              <a:t>PM</a:t>
            </a:r>
          </a:p>
          <a:p>
            <a:pPr lvl="1"/>
            <a:r>
              <a:rPr lang="en-US" dirty="0"/>
              <a:t>Ingalls Park	</a:t>
            </a:r>
            <a:r>
              <a:rPr lang="en-US" dirty="0" smtClean="0"/>
              <a:t>	3:01 </a:t>
            </a:r>
            <a:r>
              <a:rPr lang="en-US" dirty="0"/>
              <a:t>PM</a:t>
            </a:r>
          </a:p>
          <a:p>
            <a:pPr lvl="1"/>
            <a:r>
              <a:rPr lang="en-US" dirty="0"/>
              <a:t>Orland Park	</a:t>
            </a:r>
            <a:r>
              <a:rPr lang="en-US" dirty="0" smtClean="0"/>
              <a:t>	3:42 </a:t>
            </a:r>
            <a:r>
              <a:rPr lang="en-US" dirty="0"/>
              <a:t>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054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4     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</a:t>
            </a:r>
            <a:r>
              <a:rPr lang="en-US" dirty="0"/>
              <a:t>are your thoughts at this time?</a:t>
            </a:r>
          </a:p>
          <a:p>
            <a:pPr lvl="0"/>
            <a:r>
              <a:rPr lang="en-US" dirty="0"/>
              <a:t>Are there any actions you would take?</a:t>
            </a:r>
          </a:p>
          <a:p>
            <a:pPr lvl="0"/>
            <a:r>
              <a:rPr lang="en-US" dirty="0" smtClean="0"/>
              <a:t>What does your procedure say you should do at this point?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375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5     It’s Here!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 2:57, a visitor enters the building and comments on how green the sky is and the wind is picking up. Within just a few minutes, the Tornado hits the building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Only the top floor shows any signs of damage. The lower floor is complete intact.</a:t>
            </a:r>
          </a:p>
          <a:p>
            <a:r>
              <a:rPr lang="en-US" dirty="0" smtClean="0"/>
              <a:t>12 Residence rooms have minor damage at the very Northwest corner of XX Avenue. </a:t>
            </a:r>
          </a:p>
          <a:p>
            <a:r>
              <a:rPr lang="en-US" dirty="0" smtClean="0"/>
              <a:t>The affected area has broken windows and some water damage.</a:t>
            </a:r>
          </a:p>
          <a:p>
            <a:r>
              <a:rPr lang="en-US" dirty="0" smtClean="0"/>
              <a:t>Electrical Power and Natural Gas is still being supplied.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 Path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54784"/>
            <a:ext cx="8382000" cy="509841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615627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Regulation 42cfr483.73 applies to Medicare &amp; Medicaid participating providers</a:t>
            </a:r>
          </a:p>
          <a:p>
            <a:r>
              <a:rPr lang="en-US" dirty="0" smtClean="0"/>
              <a:t>Emergency Care: states:</a:t>
            </a:r>
          </a:p>
          <a:p>
            <a:pPr lvl="1"/>
            <a:r>
              <a:rPr lang="en-US" dirty="0" smtClean="0"/>
              <a:t>Emergency Preparedness &amp; Procedure Initial Training</a:t>
            </a:r>
          </a:p>
          <a:p>
            <a:pPr lvl="1"/>
            <a:r>
              <a:rPr lang="en-US" dirty="0" smtClean="0"/>
              <a:t>Provide Emergency Preparedness Training Annual  </a:t>
            </a:r>
          </a:p>
          <a:p>
            <a:pPr lvl="1"/>
            <a:r>
              <a:rPr lang="en-US" dirty="0" smtClean="0"/>
              <a:t>Conduct an exercise annually</a:t>
            </a:r>
          </a:p>
          <a:p>
            <a:pPr lvl="2"/>
            <a:r>
              <a:rPr lang="en-US" dirty="0" smtClean="0"/>
              <a:t>Full </a:t>
            </a:r>
            <a:r>
              <a:rPr lang="en-US" dirty="0"/>
              <a:t>scale </a:t>
            </a:r>
            <a:r>
              <a:rPr lang="en-US" dirty="0" smtClean="0"/>
              <a:t>exercise</a:t>
            </a:r>
          </a:p>
          <a:p>
            <a:pPr lvl="2"/>
            <a:r>
              <a:rPr lang="en-US" dirty="0" smtClean="0"/>
              <a:t>Can conduct a second exercise in that year </a:t>
            </a:r>
          </a:p>
          <a:p>
            <a:pPr lvl="3"/>
            <a:r>
              <a:rPr lang="en-US" dirty="0" smtClean="0"/>
              <a:t>Full Scale or Tabletop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0" y="304800"/>
            <a:ext cx="6781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9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5     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What actions </a:t>
            </a:r>
            <a:r>
              <a:rPr lang="en-US" dirty="0"/>
              <a:t>you would take?</a:t>
            </a:r>
          </a:p>
          <a:p>
            <a:pPr lvl="0"/>
            <a:r>
              <a:rPr lang="en-US" dirty="0" smtClean="0"/>
              <a:t>What does your procedure say you should do at this point?</a:t>
            </a:r>
          </a:p>
          <a:p>
            <a:pPr lvl="0"/>
            <a:r>
              <a:rPr lang="en-US" dirty="0"/>
              <a:t>How would you attend to all the residence?</a:t>
            </a:r>
          </a:p>
          <a:p>
            <a:pPr lvl="0"/>
            <a:r>
              <a:rPr lang="en-US" dirty="0"/>
              <a:t>How long will it take for Emergency Responders to arrive</a:t>
            </a:r>
            <a:r>
              <a:rPr lang="en-US" dirty="0" smtClean="0"/>
              <a:t>?</a:t>
            </a:r>
          </a:p>
          <a:p>
            <a:pPr lvl="0"/>
            <a:r>
              <a:rPr lang="en-US" dirty="0" smtClean="0"/>
              <a:t>Who contacts 911?</a:t>
            </a:r>
          </a:p>
          <a:p>
            <a:pPr lvl="0"/>
            <a:r>
              <a:rPr lang="en-US" dirty="0" smtClean="0"/>
              <a:t>What is your communication plan?</a:t>
            </a:r>
          </a:p>
          <a:p>
            <a:pPr lvl="0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2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CMC Communication Plan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Names &amp; Contact info for:	</a:t>
            </a:r>
          </a:p>
          <a:p>
            <a:pPr lvl="1"/>
            <a:r>
              <a:rPr lang="en-US" dirty="0" smtClean="0"/>
              <a:t>Staff</a:t>
            </a:r>
          </a:p>
          <a:p>
            <a:pPr lvl="1"/>
            <a:r>
              <a:rPr lang="en-US" dirty="0" smtClean="0"/>
              <a:t>Entities providing services under arrangements</a:t>
            </a:r>
          </a:p>
          <a:p>
            <a:pPr lvl="1"/>
            <a:r>
              <a:rPr lang="en-US" dirty="0" smtClean="0"/>
              <a:t>Residents’ physicians</a:t>
            </a:r>
          </a:p>
          <a:p>
            <a:pPr lvl="1"/>
            <a:r>
              <a:rPr lang="en-US" dirty="0" smtClean="0"/>
              <a:t>Other Long Term Care Facilities</a:t>
            </a:r>
          </a:p>
          <a:p>
            <a:pPr lvl="1"/>
            <a:r>
              <a:rPr lang="en-US" dirty="0" smtClean="0"/>
              <a:t>Volunteers</a:t>
            </a:r>
          </a:p>
          <a:p>
            <a:r>
              <a:rPr lang="en-US" dirty="0" smtClean="0"/>
              <a:t>Contact info for:</a:t>
            </a:r>
          </a:p>
          <a:p>
            <a:pPr lvl="1"/>
            <a:r>
              <a:rPr lang="en-US" dirty="0" smtClean="0"/>
              <a:t>Emergency Preparedness staff</a:t>
            </a:r>
          </a:p>
          <a:p>
            <a:pPr lvl="1"/>
            <a:r>
              <a:rPr lang="en-US" dirty="0" smtClean="0"/>
              <a:t>State Licensing and Certification Agency</a:t>
            </a:r>
          </a:p>
          <a:p>
            <a:pPr lvl="1"/>
            <a:r>
              <a:rPr lang="en-US" dirty="0" smtClean="0"/>
              <a:t>Office of the State Long-Term Care Ombudsman</a:t>
            </a:r>
          </a:p>
          <a:p>
            <a:pPr lvl="1"/>
            <a:r>
              <a:rPr lang="en-US" dirty="0" smtClean="0"/>
              <a:t>Other sources of assistance</a:t>
            </a:r>
          </a:p>
        </p:txBody>
      </p:sp>
    </p:spTree>
    <p:extLst>
      <p:ext uri="{BB962C8B-B14F-4D97-AF65-F5344CB8AC3E}">
        <p14:creationId xmlns:p14="http://schemas.microsoft.com/office/powerpoint/2010/main" val="10625290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CMS </a:t>
            </a:r>
            <a:r>
              <a:rPr lang="en-US" dirty="0" err="1" smtClean="0"/>
              <a:t>Regs</a:t>
            </a:r>
            <a:r>
              <a:rPr lang="en-US" dirty="0" smtClean="0"/>
              <a:t> –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Primary and alternate means for communicating with:</a:t>
            </a:r>
          </a:p>
          <a:p>
            <a:pPr lvl="1"/>
            <a:r>
              <a:rPr lang="en-US" dirty="0"/>
              <a:t>Sunny Hill Staff</a:t>
            </a:r>
          </a:p>
          <a:p>
            <a:pPr lvl="1"/>
            <a:r>
              <a:rPr lang="en-US" dirty="0"/>
              <a:t>Emergency Management agencies</a:t>
            </a:r>
          </a:p>
          <a:p>
            <a:r>
              <a:rPr lang="en-US" dirty="0" smtClean="0"/>
              <a:t>A </a:t>
            </a:r>
            <a:r>
              <a:rPr lang="en-US" dirty="0"/>
              <a:t>method of sharing into and medical docs for your residents with other health care providers to maintain continuity of care.</a:t>
            </a:r>
          </a:p>
          <a:p>
            <a:r>
              <a:rPr lang="en-US" dirty="0"/>
              <a:t>A means, in event of an evacuation, to re4lease resident info.</a:t>
            </a:r>
          </a:p>
          <a:p>
            <a:r>
              <a:rPr lang="en-US" dirty="0"/>
              <a:t>A means of providing info about the general condition and location of residents under Sunny Hill’s care.</a:t>
            </a:r>
          </a:p>
          <a:p>
            <a:r>
              <a:rPr lang="en-US" dirty="0"/>
              <a:t>A means of providing info about Sunny Hill’s occupancy, needs, and its ability to provide assistance to Incident Commander.</a:t>
            </a:r>
          </a:p>
          <a:p>
            <a:r>
              <a:rPr lang="en-US" dirty="0"/>
              <a:t>A method for sharing info from the emergency plan that the facility has determined </a:t>
            </a:r>
            <a:r>
              <a:rPr lang="en-US"/>
              <a:t>is </a:t>
            </a:r>
            <a:r>
              <a:rPr lang="en-US" smtClean="0"/>
              <a:t>appropriate </a:t>
            </a:r>
            <a:r>
              <a:rPr lang="en-US" dirty="0"/>
              <a:t>with residents and their families.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3354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6     Now 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September 6, 3:03 PM</a:t>
            </a:r>
          </a:p>
          <a:p>
            <a:pPr lvl="0"/>
            <a:r>
              <a:rPr lang="en-US" dirty="0" smtClean="0"/>
              <a:t>The Tornado just missed the facility.</a:t>
            </a:r>
          </a:p>
          <a:p>
            <a:pPr lvl="0"/>
            <a:r>
              <a:rPr lang="en-US" dirty="0" smtClean="0"/>
              <a:t>Residents are screaming and frightened.</a:t>
            </a:r>
          </a:p>
          <a:p>
            <a:pPr lvl="0"/>
            <a:r>
              <a:rPr lang="en-US" dirty="0" smtClean="0"/>
              <a:t>The wind and rain seems to have stopped instantly.</a:t>
            </a:r>
          </a:p>
          <a:p>
            <a:pPr lvl="0"/>
            <a:r>
              <a:rPr lang="en-US" dirty="0" smtClean="0"/>
              <a:t>Someone looks outside and sees destruction North of your facility.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75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6     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How do you communicate with:</a:t>
            </a:r>
          </a:p>
          <a:p>
            <a:pPr lvl="1"/>
            <a:r>
              <a:rPr lang="en-US" dirty="0" smtClean="0"/>
              <a:t>Residence</a:t>
            </a:r>
          </a:p>
          <a:p>
            <a:pPr lvl="1"/>
            <a:r>
              <a:rPr lang="en-US" dirty="0" smtClean="0"/>
              <a:t>Staff members</a:t>
            </a:r>
          </a:p>
          <a:p>
            <a:pPr lvl="1"/>
            <a:r>
              <a:rPr lang="en-US" dirty="0" smtClean="0"/>
              <a:t>Emergency Responders</a:t>
            </a:r>
          </a:p>
          <a:p>
            <a:r>
              <a:rPr lang="en-US" dirty="0" smtClean="0"/>
              <a:t>How long will it take for Emergency Responders to arrive?</a:t>
            </a:r>
          </a:p>
          <a:p>
            <a:r>
              <a:rPr lang="en-US" dirty="0" smtClean="0"/>
              <a:t>Do you think cell phones will work?</a:t>
            </a:r>
          </a:p>
          <a:p>
            <a:pPr lvl="0"/>
            <a:r>
              <a:rPr lang="en-US" dirty="0" smtClean="0"/>
              <a:t>What do you do with your residents?</a:t>
            </a:r>
          </a:p>
          <a:p>
            <a:pPr lvl="1"/>
            <a:r>
              <a:rPr lang="en-US" dirty="0" smtClean="0"/>
              <a:t>How will you shelter and feed </a:t>
            </a:r>
            <a:r>
              <a:rPr lang="en-US" dirty="0"/>
              <a:t>residents?</a:t>
            </a:r>
            <a:endParaRPr lang="en-US" dirty="0" smtClean="0"/>
          </a:p>
          <a:p>
            <a:pPr lvl="1"/>
            <a:r>
              <a:rPr lang="en-US" dirty="0" smtClean="0"/>
              <a:t>Will you evacuate </a:t>
            </a:r>
            <a:r>
              <a:rPr lang="en-US" dirty="0"/>
              <a:t>residents?</a:t>
            </a:r>
            <a:endParaRPr lang="en-US" dirty="0" smtClean="0"/>
          </a:p>
          <a:p>
            <a:pPr lvl="2"/>
            <a:r>
              <a:rPr lang="en-US" dirty="0" smtClean="0"/>
              <a:t>To where?</a:t>
            </a:r>
          </a:p>
          <a:p>
            <a:pPr lvl="2"/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How will you feed residents?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80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Wash/Critique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List things you did well</a:t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sz="4400" dirty="0" smtClean="0"/>
          </a:p>
          <a:p>
            <a:r>
              <a:rPr lang="en-US" sz="4400" dirty="0" smtClean="0"/>
              <a:t>What needs improvement</a:t>
            </a:r>
          </a:p>
        </p:txBody>
      </p:sp>
    </p:spTree>
    <p:extLst>
      <p:ext uri="{BB962C8B-B14F-4D97-AF65-F5344CB8AC3E}">
        <p14:creationId xmlns:p14="http://schemas.microsoft.com/office/powerpoint/2010/main" val="7712827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needs to fill out an evaluation sheet</a:t>
            </a:r>
          </a:p>
          <a:p>
            <a:r>
              <a:rPr lang="en-US" dirty="0" smtClean="0"/>
              <a:t>Evaluation sheets are Important to help Sunny Hills to improve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6907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623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Thanks for your Participation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3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Typically</a:t>
            </a:r>
            <a:r>
              <a:rPr lang="en-US" dirty="0"/>
              <a:t>, 3-5 </a:t>
            </a:r>
            <a:r>
              <a:rPr lang="en-US" dirty="0" err="1"/>
              <a:t>yrs</a:t>
            </a:r>
            <a:r>
              <a:rPr lang="en-US" dirty="0"/>
              <a:t> before first F</a:t>
            </a:r>
            <a:r>
              <a:rPr lang="en-US" dirty="0" smtClean="0"/>
              <a:t>ull Scale </a:t>
            </a:r>
            <a:r>
              <a:rPr lang="en-US" dirty="0"/>
              <a:t>exercise</a:t>
            </a:r>
          </a:p>
          <a:p>
            <a:r>
              <a:rPr lang="en-US" dirty="0" smtClean="0"/>
              <a:t>Normal Progression:</a:t>
            </a:r>
          </a:p>
          <a:p>
            <a:pPr lvl="1"/>
            <a:r>
              <a:rPr lang="en-US" dirty="0" smtClean="0"/>
              <a:t>Training </a:t>
            </a:r>
            <a:r>
              <a:rPr lang="en-US" dirty="0"/>
              <a:t>seminars</a:t>
            </a:r>
          </a:p>
          <a:p>
            <a:pPr lvl="1"/>
            <a:r>
              <a:rPr lang="en-US" dirty="0" smtClean="0"/>
              <a:t>3-4 </a:t>
            </a:r>
            <a:r>
              <a:rPr lang="en-US" dirty="0"/>
              <a:t>Tabletop exercise </a:t>
            </a:r>
            <a:endParaRPr lang="en-US" dirty="0" smtClean="0"/>
          </a:p>
          <a:p>
            <a:pPr lvl="1"/>
            <a:r>
              <a:rPr lang="en-US" dirty="0" smtClean="0"/>
              <a:t>Functional </a:t>
            </a:r>
            <a:r>
              <a:rPr lang="en-US" dirty="0"/>
              <a:t>exercise </a:t>
            </a:r>
            <a:endParaRPr lang="en-US" dirty="0" smtClean="0"/>
          </a:p>
          <a:p>
            <a:pPr lvl="1"/>
            <a:r>
              <a:rPr lang="en-US" dirty="0" smtClean="0"/>
              <a:t>Full </a:t>
            </a:r>
            <a:r>
              <a:rPr lang="en-US" dirty="0"/>
              <a:t>Scale exercise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Conduct a Full Scale Exercise by Nov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19400"/>
            <a:ext cx="456560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77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you should 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present you with a </a:t>
            </a:r>
            <a:r>
              <a:rPr lang="en-US" dirty="0" smtClean="0"/>
              <a:t>scenario. </a:t>
            </a:r>
            <a:endParaRPr lang="en-US" dirty="0"/>
          </a:p>
          <a:p>
            <a:r>
              <a:rPr lang="en-US" dirty="0" smtClean="0"/>
              <a:t>Tabletop exercises are discussion based.</a:t>
            </a:r>
            <a:endParaRPr lang="en-US" dirty="0"/>
          </a:p>
          <a:p>
            <a:pPr lvl="1"/>
            <a:r>
              <a:rPr lang="en-US" dirty="0" smtClean="0"/>
              <a:t>Hold </a:t>
            </a:r>
            <a:r>
              <a:rPr lang="en-US" dirty="0"/>
              <a:t>discussions</a:t>
            </a:r>
          </a:p>
          <a:p>
            <a:pPr lvl="1"/>
            <a:r>
              <a:rPr lang="en-US" dirty="0" smtClean="0"/>
              <a:t>Refer </a:t>
            </a:r>
            <a:r>
              <a:rPr lang="en-US" dirty="0"/>
              <a:t>to procedures</a:t>
            </a:r>
          </a:p>
          <a:p>
            <a:pPr lvl="1"/>
            <a:r>
              <a:rPr lang="en-US" dirty="0" smtClean="0"/>
              <a:t>Make </a:t>
            </a:r>
            <a:r>
              <a:rPr lang="en-US" dirty="0"/>
              <a:t>phone calls</a:t>
            </a:r>
          </a:p>
          <a:p>
            <a:pPr lvl="1"/>
            <a:r>
              <a:rPr lang="en-US" dirty="0" smtClean="0"/>
              <a:t>Ask </a:t>
            </a:r>
            <a:r>
              <a:rPr lang="en-US" dirty="0"/>
              <a:t>questions of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dirty="0"/>
              <a:t>do not receive a grade for your actions</a:t>
            </a:r>
          </a:p>
          <a:p>
            <a:r>
              <a:rPr lang="en-US" dirty="0" smtClean="0"/>
              <a:t>It </a:t>
            </a:r>
            <a:r>
              <a:rPr lang="en-US" dirty="0"/>
              <a:t>is NOT Pass/Fail</a:t>
            </a:r>
          </a:p>
          <a:p>
            <a:r>
              <a:rPr lang="en-US" dirty="0" smtClean="0"/>
              <a:t>We </a:t>
            </a:r>
            <a:r>
              <a:rPr lang="en-US" dirty="0"/>
              <a:t>are looking </a:t>
            </a:r>
            <a:r>
              <a:rPr lang="en-US" dirty="0" smtClean="0"/>
              <a:t>at: 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well you follow your procedures 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effective are your procedures</a:t>
            </a:r>
          </a:p>
          <a:p>
            <a:pPr lvl="1"/>
            <a:r>
              <a:rPr lang="en-US" dirty="0" smtClean="0"/>
              <a:t>Area </a:t>
            </a:r>
            <a:r>
              <a:rPr lang="en-US" dirty="0"/>
              <a:t>that might need </a:t>
            </a:r>
            <a:r>
              <a:rPr lang="en-US" dirty="0" smtClean="0"/>
              <a:t>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7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Today's exercise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In any exercise a number of assumptions and artificialities may be necessary to complete play in the time allotted. During this exercise, the following apply:</a:t>
            </a:r>
            <a:br>
              <a:rPr lang="en-US" sz="2400" dirty="0"/>
            </a:br>
            <a:endParaRPr lang="en-US" sz="24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scenario is plausible, and events occur as they are presented</a:t>
            </a:r>
          </a:p>
          <a:p>
            <a:pPr lvl="1"/>
            <a:r>
              <a:rPr lang="en-US" sz="2400" dirty="0"/>
              <a:t>There are no “hidden agendas” or trick questions</a:t>
            </a:r>
          </a:p>
          <a:p>
            <a:pPr lvl="1"/>
            <a:r>
              <a:rPr lang="en-US" sz="2400" dirty="0"/>
              <a:t>All players receive information at the same time</a:t>
            </a:r>
          </a:p>
          <a:p>
            <a:pPr lvl="1"/>
            <a:r>
              <a:rPr lang="en-US" sz="2400" dirty="0"/>
              <a:t>The exercise will be conducted in a no-fault learning environment in which systems and processes, not individuals, will be evaluated.</a:t>
            </a:r>
          </a:p>
        </p:txBody>
      </p:sp>
    </p:spTree>
    <p:extLst>
      <p:ext uri="{BB962C8B-B14F-4D97-AF65-F5344CB8AC3E}">
        <p14:creationId xmlns:p14="http://schemas.microsoft.com/office/powerpoint/2010/main" val="3513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Modules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4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the </a:t>
            </a:r>
            <a:r>
              <a:rPr lang="en-US" dirty="0" smtClean="0"/>
              <a:t>Nursing Home’s </a:t>
            </a:r>
            <a:r>
              <a:rPr lang="en-US" dirty="0" smtClean="0"/>
              <a:t>emergency organizational structure which is capable of 24x7 operations.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Explain how </a:t>
            </a:r>
            <a:r>
              <a:rPr lang="en-US" dirty="0" smtClean="0"/>
              <a:t>the Nursing </a:t>
            </a:r>
            <a:r>
              <a:rPr lang="en-US" dirty="0" smtClean="0"/>
              <a:t>home will communicate with staff members and with other emergency response entities during an emergency.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Provide life-sustaining services including hydration, feeding, sheltering temporary, housing evacuee support, reunification, and distribution of emergency supplies.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56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303ju\AppData\Local\Microsoft\Windows\INetCache\IE\9M5UQJB1\question_makrs_cutie_mark_by_rildraw-d4byewl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694" y="0"/>
            <a:ext cx="69226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262</TotalTime>
  <Words>1014</Words>
  <Application>Microsoft Office PowerPoint</Application>
  <PresentationFormat>On-screen Show (4:3)</PresentationFormat>
  <Paragraphs>154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Thatch</vt:lpstr>
      <vt:lpstr>Nursing Home Tabletop Exercise </vt:lpstr>
      <vt:lpstr>Why are we here?</vt:lpstr>
      <vt:lpstr>Normally</vt:lpstr>
      <vt:lpstr>What you should expect</vt:lpstr>
      <vt:lpstr>Evaluation</vt:lpstr>
      <vt:lpstr>Today's exercise rules</vt:lpstr>
      <vt:lpstr>Exercise</vt:lpstr>
      <vt:lpstr>Exercise Objectives</vt:lpstr>
      <vt:lpstr>Questions</vt:lpstr>
      <vt:lpstr>Let’s Begin</vt:lpstr>
      <vt:lpstr>Module 1     NWS Terminology Watch vs. Warning</vt:lpstr>
      <vt:lpstr>Module 2     Severe  Thunderstorm Watch</vt:lpstr>
      <vt:lpstr>Module 2      Questions</vt:lpstr>
      <vt:lpstr>Module 3     Morris Warning</vt:lpstr>
      <vt:lpstr>Module 3      Questions</vt:lpstr>
      <vt:lpstr>Module 4     Channahon Touchdown</vt:lpstr>
      <vt:lpstr>Module 4      Questions</vt:lpstr>
      <vt:lpstr>Module 5     It’s Here!</vt:lpstr>
      <vt:lpstr>Storm Path</vt:lpstr>
      <vt:lpstr>Damage</vt:lpstr>
      <vt:lpstr>Module 5      Questions</vt:lpstr>
      <vt:lpstr>CMC Communication Plan Requirements</vt:lpstr>
      <vt:lpstr>CMS Regs – Part 2</vt:lpstr>
      <vt:lpstr>Module 6     Now What?</vt:lpstr>
      <vt:lpstr>Module 6      Questions</vt:lpstr>
      <vt:lpstr>Hot Wash/Critique</vt:lpstr>
      <vt:lpstr>Evaluation Sheets</vt:lpstr>
      <vt:lpstr>Closing Comments</vt:lpstr>
      <vt:lpstr>Thanks for your Participation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Sunny Hill Tabletop Exercise</dc:title>
  <dc:creator>John Skoryi</dc:creator>
  <cp:lastModifiedBy>Allison Anderson</cp:lastModifiedBy>
  <cp:revision>33</cp:revision>
  <cp:lastPrinted>2017-08-23T04:12:22Z</cp:lastPrinted>
  <dcterms:created xsi:type="dcterms:W3CDTF">2017-08-23T01:23:53Z</dcterms:created>
  <dcterms:modified xsi:type="dcterms:W3CDTF">2017-08-31T19:01:07Z</dcterms:modified>
</cp:coreProperties>
</file>