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sldIdLst>
    <p:sldId id="256" r:id="rId2"/>
    <p:sldId id="257" r:id="rId3"/>
    <p:sldId id="270" r:id="rId4"/>
    <p:sldId id="258" r:id="rId5"/>
    <p:sldId id="259" r:id="rId6"/>
    <p:sldId id="260" r:id="rId7"/>
    <p:sldId id="261" r:id="rId8"/>
    <p:sldId id="263" r:id="rId9"/>
    <p:sldId id="262" r:id="rId10"/>
    <p:sldId id="265" r:id="rId11"/>
    <p:sldId id="264" r:id="rId12"/>
    <p:sldId id="271" r:id="rId13"/>
    <p:sldId id="266" r:id="rId14"/>
    <p:sldId id="273" r:id="rId15"/>
    <p:sldId id="267" r:id="rId16"/>
    <p:sldId id="268" r:id="rId17"/>
    <p:sldId id="269"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14" d="100"/>
          <a:sy n="114" d="100"/>
        </p:scale>
        <p:origin x="-1470" y="18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2142"/>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solidFill>
                  <a:schemeClr val="tx1"/>
                </a:solidFill>
              </a:defRPr>
            </a:lvl1pPr>
            <a:extLst/>
          </a:lstStyle>
          <a:p>
            <a:r>
              <a:rPr kumimoji="0" lang="en-US" smtClean="0"/>
              <a:t>Click to edit Master title style</a:t>
            </a:r>
            <a:endParaRPr kumimoji="0" lang="en-US" dirty="0"/>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fld id="{78E7DE2B-F5C6-4B68-AB4D-6851F660E81B}" type="datetimeFigureOut">
              <a:rPr lang="en-US" smtClean="0"/>
              <a:t>7/7/2017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E17372-4599-4021-92C1-6FECED6CAF6C}" type="slidenum">
              <a:rPr lang="en-US" smtClean="0"/>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67637" y="5791200"/>
            <a:ext cx="948413" cy="948413"/>
          </a:xfrm>
          <a:prstGeom prst="rect">
            <a:avLst/>
          </a:prstGeom>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8E7DE2B-F5C6-4B68-AB4D-6851F660E81B}" type="datetimeFigureOut">
              <a:rPr lang="en-US" smtClean="0"/>
              <a:t>7/7/2017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E17372-4599-4021-92C1-6FECED6CAF6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8E7DE2B-F5C6-4B68-AB4D-6851F660E81B}" type="datetimeFigureOut">
              <a:rPr lang="en-US" smtClean="0"/>
              <a:t>7/7/2017</a:t>
            </a:fld>
            <a:endParaRPr lang="en-US"/>
          </a:p>
        </p:txBody>
      </p:sp>
      <p:sp>
        <p:nvSpPr>
          <p:cNvPr id="5" name="Footer Placeholder 4"/>
          <p:cNvSpPr>
            <a:spLocks noGrp="1"/>
          </p:cNvSpPr>
          <p:nvPr>
            <p:ph type="ftr" sz="quarter" idx="11"/>
          </p:nvPr>
        </p:nvSpPr>
        <p:spPr>
          <a:xfrm>
            <a:off x="2640597" y="6377459"/>
            <a:ext cx="3836404" cy="365125"/>
          </a:xfrm>
        </p:spPr>
        <p:txBody>
          <a:bodyPr/>
          <a:lstStyle/>
          <a:p>
            <a:endParaRPr lang="en-US"/>
          </a:p>
        </p:txBody>
      </p:sp>
      <p:sp>
        <p:nvSpPr>
          <p:cNvPr id="6" name="Slide Number Placeholder 5"/>
          <p:cNvSpPr>
            <a:spLocks noGrp="1"/>
          </p:cNvSpPr>
          <p:nvPr>
            <p:ph type="sldNum" sz="quarter" idx="12"/>
          </p:nvPr>
        </p:nvSpPr>
        <p:spPr/>
        <p:txBody>
          <a:bodyPr/>
          <a:lstStyle/>
          <a:p>
            <a:fld id="{95E17372-4599-4021-92C1-6FECED6CAF6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4" name="Date Placeholder 3"/>
          <p:cNvSpPr>
            <a:spLocks noGrp="1"/>
          </p:cNvSpPr>
          <p:nvPr>
            <p:ph type="dt" sz="half" idx="10"/>
          </p:nvPr>
        </p:nvSpPr>
        <p:spPr/>
        <p:txBody>
          <a:bodyPr/>
          <a:lstStyle/>
          <a:p>
            <a:fld id="{78E7DE2B-F5C6-4B68-AB4D-6851F660E81B}" type="datetimeFigureOut">
              <a:rPr lang="en-US" smtClean="0"/>
              <a:t>7/7/2017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E17372-4599-4021-92C1-6FECED6CAF6C}"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2142"/>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solidFill>
                  <a:schemeClr val="tx1"/>
                </a:solidFill>
              </a:defRPr>
            </a:lvl1pPr>
            <a:extLst/>
          </a:lstStyle>
          <a:p>
            <a:r>
              <a:rPr kumimoji="0" lang="en-US" smtClean="0"/>
              <a:t>Click to edit Master title style</a:t>
            </a:r>
            <a:endParaRPr kumimoji="0" lang="en-US" dirty="0"/>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78E7DE2B-F5C6-4B68-AB4D-6851F660E81B}" type="datetimeFigureOut">
              <a:rPr lang="en-US" smtClean="0"/>
              <a:t>7/7/2017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E17372-4599-4021-92C1-6FECED6CAF6C}"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78E7DE2B-F5C6-4B68-AB4D-6851F660E81B}" type="datetimeFigureOut">
              <a:rPr lang="en-US" smtClean="0"/>
              <a:t>7/7/2017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E17372-4599-4021-92C1-6FECED6CAF6C}"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78E7DE2B-F5C6-4B68-AB4D-6851F660E81B}" type="datetimeFigureOut">
              <a:rPr lang="en-US" smtClean="0"/>
              <a:t>7/7/2017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E17372-4599-4021-92C1-6FECED6CAF6C}"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78E7DE2B-F5C6-4B68-AB4D-6851F660E81B}" type="datetimeFigureOut">
              <a:rPr lang="en-US" smtClean="0"/>
              <a:t>7/7/2017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E17372-4599-4021-92C1-6FECED6CAF6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E7DE2B-F5C6-4B68-AB4D-6851F660E81B}" type="datetimeFigureOut">
              <a:rPr lang="en-US" smtClean="0"/>
              <a:t>7/7/2017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E17372-4599-4021-92C1-6FECED6CAF6C}" type="slidenum">
              <a:rPr lang="en-US" smtClean="0"/>
              <a:t>‹#›</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67637" y="5791200"/>
            <a:ext cx="948413" cy="948413"/>
          </a:xfrm>
          <a:prstGeom prst="rect">
            <a:avLst/>
          </a:prstGeom>
        </p:spPr>
      </p:pic>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78E7DE2B-F5C6-4B68-AB4D-6851F660E81B}" type="datetimeFigureOut">
              <a:rPr lang="en-US" smtClean="0"/>
              <a:t>7/7/2017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E17372-4599-4021-92C1-6FECED6CAF6C}" type="slidenum">
              <a:rPr lang="en-US" smtClean="0"/>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78E7DE2B-F5C6-4B68-AB4D-6851F660E81B}" type="datetimeFigureOut">
              <a:rPr lang="en-US" smtClean="0"/>
              <a:t>7/7/2017</a:t>
            </a:fld>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p>
        </p:txBody>
      </p:sp>
      <p:sp>
        <p:nvSpPr>
          <p:cNvPr id="7" name="Slide Number Placeholder 6"/>
          <p:cNvSpPr>
            <a:spLocks noGrp="1"/>
          </p:cNvSpPr>
          <p:nvPr>
            <p:ph type="sldNum" sz="quarter" idx="12"/>
          </p:nvPr>
        </p:nvSpPr>
        <p:spPr>
          <a:xfrm>
            <a:off x="8339328" y="1170432"/>
            <a:ext cx="733864" cy="201168"/>
          </a:xfrm>
        </p:spPr>
        <p:txBody>
          <a:bodyPr/>
          <a:lstStyle/>
          <a:p>
            <a:fld id="{95E17372-4599-4021-92C1-6FECED6CAF6C}" type="slidenum">
              <a:rPr lang="en-US" smtClean="0"/>
              <a:t>‹#›</a:t>
            </a:fld>
            <a:endParaRPr lang="en-US"/>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67637" y="5791200"/>
            <a:ext cx="948413" cy="948413"/>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2142"/>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smtClean="0"/>
              <a:t>Click to edit Master title style</a:t>
            </a:r>
            <a:endParaRPr kumimoji="0" lang="en-US" dirty="0"/>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78E7DE2B-F5C6-4B68-AB4D-6851F660E81B}" type="datetimeFigureOut">
              <a:rPr lang="en-US" smtClean="0"/>
              <a:t>7/7/2017</a:t>
            </a:fld>
            <a:endParaRPr lang="en-US"/>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95E17372-4599-4021-92C1-6FECED6CAF6C}" type="slidenum">
              <a:rPr lang="en-US" smtClean="0"/>
              <a:t>‹#›</a:t>
            </a:fld>
            <a:endParaRPr lang="en-US"/>
          </a:p>
        </p:txBody>
      </p:sp>
      <p:pic>
        <p:nvPicPr>
          <p:cNvPr id="9" name="Picture 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67637" y="5791200"/>
            <a:ext cx="948413" cy="948413"/>
          </a:xfrm>
          <a:prstGeom prst="rect">
            <a:avLst/>
          </a:prstGeom>
        </p:spPr>
      </p:pic>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iming>
    <p:tnLst>
      <p:par>
        <p:cTn id="1" dur="indefinite" restart="never" nodeType="tmRoot"/>
      </p:par>
    </p:tnLst>
  </p:timing>
  <p:txStyles>
    <p:titleStyle>
      <a:lvl1pPr algn="l" rtl="0" eaLnBrk="1" latinLnBrk="0" hangingPunct="1">
        <a:spcBef>
          <a:spcPct val="0"/>
        </a:spcBef>
        <a:buNone/>
        <a:defRPr kumimoji="0" sz="4500" b="1" kern="1200">
          <a:solidFill>
            <a:schemeClr val="bg1"/>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Hospice</a:t>
            </a:r>
            <a:br>
              <a:rPr lang="en-US" dirty="0" smtClean="0"/>
            </a:br>
            <a:r>
              <a:rPr lang="en-US" dirty="0" smtClean="0"/>
              <a:t>Full Scale Exercise</a:t>
            </a:r>
            <a:endParaRPr lang="en-US" dirty="0"/>
          </a:p>
        </p:txBody>
      </p:sp>
      <p:sp>
        <p:nvSpPr>
          <p:cNvPr id="3" name="Subtitle 2"/>
          <p:cNvSpPr>
            <a:spLocks noGrp="1"/>
          </p:cNvSpPr>
          <p:nvPr>
            <p:ph type="subTitle" idx="1"/>
          </p:nvPr>
        </p:nvSpPr>
        <p:spPr/>
        <p:txBody>
          <a:bodyPr/>
          <a:lstStyle/>
          <a:p>
            <a:r>
              <a:rPr lang="en-US" dirty="0" smtClean="0"/>
              <a:t>Insert Date here</a:t>
            </a:r>
            <a:endParaRPr lang="en-US" dirty="0"/>
          </a:p>
        </p:txBody>
      </p:sp>
    </p:spTree>
    <p:extLst>
      <p:ext uri="{BB962C8B-B14F-4D97-AF65-F5344CB8AC3E}">
        <p14:creationId xmlns:p14="http://schemas.microsoft.com/office/powerpoint/2010/main" val="39700778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 Minute Break</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4298876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Begin the Exercise</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1551894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Documentation</a:t>
            </a:r>
            <a:endParaRPr lang="en-US" dirty="0"/>
          </a:p>
        </p:txBody>
      </p:sp>
      <p:sp>
        <p:nvSpPr>
          <p:cNvPr id="5" name="Content Placeholder 4"/>
          <p:cNvSpPr>
            <a:spLocks noGrp="1"/>
          </p:cNvSpPr>
          <p:nvPr>
            <p:ph idx="1"/>
          </p:nvPr>
        </p:nvSpPr>
        <p:spPr/>
        <p:txBody>
          <a:bodyPr/>
          <a:lstStyle/>
          <a:p>
            <a:r>
              <a:rPr lang="en-US" dirty="0" smtClean="0"/>
              <a:t>Please sign the attendance Sheet</a:t>
            </a:r>
          </a:p>
          <a:p>
            <a:pPr lvl="1"/>
            <a:r>
              <a:rPr lang="en-US" dirty="0" smtClean="0"/>
              <a:t>Regulation requires documentation</a:t>
            </a:r>
            <a:endParaRPr lang="en-US" dirty="0"/>
          </a:p>
        </p:txBody>
      </p:sp>
    </p:spTree>
    <p:extLst>
      <p:ext uri="{BB962C8B-B14F-4D97-AF65-F5344CB8AC3E}">
        <p14:creationId xmlns:p14="http://schemas.microsoft.com/office/powerpoint/2010/main" val="4677536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Chicago Area</a:t>
            </a:r>
            <a:r>
              <a:rPr lang="en-US" dirty="0"/>
              <a:t>, July 11-17, 1995 </a:t>
            </a:r>
          </a:p>
        </p:txBody>
      </p:sp>
      <p:sp>
        <p:nvSpPr>
          <p:cNvPr id="5" name="Content Placeholder 4"/>
          <p:cNvSpPr>
            <a:spLocks noGrp="1"/>
          </p:cNvSpPr>
          <p:nvPr>
            <p:ph idx="1"/>
          </p:nvPr>
        </p:nvSpPr>
        <p:spPr/>
        <p:txBody>
          <a:bodyPr>
            <a:normAutofit/>
          </a:bodyPr>
          <a:lstStyle/>
          <a:p>
            <a:pPr marL="118872" indent="0">
              <a:buNone/>
            </a:pPr>
            <a:endParaRPr lang="en-US" i="1" u="sng"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496344"/>
            <a:ext cx="7924800" cy="5277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41613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Heat Impact</a:t>
            </a:r>
            <a:endParaRPr lang="en-US" dirty="0"/>
          </a:p>
        </p:txBody>
      </p:sp>
      <p:sp>
        <p:nvSpPr>
          <p:cNvPr id="5" name="TextBox 4"/>
          <p:cNvSpPr txBox="1"/>
          <p:nvPr/>
        </p:nvSpPr>
        <p:spPr>
          <a:xfrm>
            <a:off x="218243" y="6399035"/>
            <a:ext cx="3581400" cy="369332"/>
          </a:xfrm>
          <a:prstGeom prst="rect">
            <a:avLst/>
          </a:prstGeom>
          <a:noFill/>
        </p:spPr>
        <p:txBody>
          <a:bodyPr wrap="square" rtlCol="0">
            <a:spAutoFit/>
          </a:bodyPr>
          <a:lstStyle/>
          <a:p>
            <a:r>
              <a:rPr lang="en-US" dirty="0" smtClean="0"/>
              <a:t>Video curtesy of Press TV</a:t>
            </a:r>
            <a:endParaRPr lang="en-US" dirty="0"/>
          </a:p>
        </p:txBody>
      </p:sp>
      <p:pic>
        <p:nvPicPr>
          <p:cNvPr id="11" name="Heat wave bakes U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33400" y="1676400"/>
            <a:ext cx="8229600" cy="4525963"/>
          </a:xfrm>
        </p:spPr>
      </p:pic>
    </p:spTree>
    <p:extLst>
      <p:ext uri="{BB962C8B-B14F-4D97-AF65-F5344CB8AC3E}">
        <p14:creationId xmlns:p14="http://schemas.microsoft.com/office/powerpoint/2010/main" val="17715570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fullScrn="1">
              <p:cMediaNode vol="80000">
                <p:cTn id="7" fill="hold" display="0">
                  <p:stCondLst>
                    <p:cond delay="indefinite"/>
                  </p:stCondLst>
                </p:cTn>
                <p:tgtEl>
                  <p:spTgt spid="11"/>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Chicago Area, July </a:t>
            </a:r>
            <a:r>
              <a:rPr lang="en-US" dirty="0" smtClean="0"/>
              <a:t>13, </a:t>
            </a:r>
            <a:r>
              <a:rPr lang="en-US" dirty="0"/>
              <a:t>1995 </a:t>
            </a:r>
          </a:p>
        </p:txBody>
      </p:sp>
      <p:sp>
        <p:nvSpPr>
          <p:cNvPr id="5" name="Content Placeholder 4"/>
          <p:cNvSpPr>
            <a:spLocks noGrp="1"/>
          </p:cNvSpPr>
          <p:nvPr>
            <p:ph idx="1"/>
          </p:nvPr>
        </p:nvSpPr>
        <p:spPr/>
        <p:txBody>
          <a:bodyPr>
            <a:normAutofit/>
          </a:bodyPr>
          <a:lstStyle/>
          <a:p>
            <a:r>
              <a:rPr lang="en-US" dirty="0" smtClean="0"/>
              <a:t>Midway Airport </a:t>
            </a:r>
          </a:p>
          <a:p>
            <a:pPr lvl="1"/>
            <a:r>
              <a:rPr lang="en-US" dirty="0" smtClean="0"/>
              <a:t>106F  </a:t>
            </a:r>
          </a:p>
          <a:p>
            <a:pPr lvl="1"/>
            <a:r>
              <a:rPr lang="en-US" dirty="0" smtClean="0"/>
              <a:t>126F Heat Index</a:t>
            </a:r>
          </a:p>
          <a:p>
            <a:pPr lvl="1"/>
            <a:r>
              <a:rPr lang="en-US" dirty="0" smtClean="0"/>
              <a:t>Nighttime temps 80s with high humidity</a:t>
            </a:r>
          </a:p>
          <a:p>
            <a:pPr lvl="1"/>
            <a:r>
              <a:rPr lang="en-US" dirty="0" smtClean="0"/>
              <a:t>Power outage resulted in loss of individual’s A/C</a:t>
            </a:r>
          </a:p>
          <a:p>
            <a:endParaRPr lang="en-US" dirty="0"/>
          </a:p>
          <a:p>
            <a:r>
              <a:rPr lang="en-US" dirty="0" smtClean="0"/>
              <a:t>Results	</a:t>
            </a:r>
          </a:p>
          <a:p>
            <a:pPr lvl="1"/>
            <a:r>
              <a:rPr lang="en-US" dirty="0" smtClean="0"/>
              <a:t>739 Heat Related Deaths</a:t>
            </a:r>
            <a:endParaRPr lang="en-US" dirty="0"/>
          </a:p>
        </p:txBody>
      </p:sp>
    </p:spTree>
    <p:extLst>
      <p:ext uri="{BB962C8B-B14F-4D97-AF65-F5344CB8AC3E}">
        <p14:creationId xmlns:p14="http://schemas.microsoft.com/office/powerpoint/2010/main" val="36962653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We’re </a:t>
            </a:r>
            <a:r>
              <a:rPr lang="en-US" dirty="0" err="1" smtClean="0"/>
              <a:t>Havin</a:t>
            </a:r>
            <a:r>
              <a:rPr lang="en-US" dirty="0" smtClean="0"/>
              <a:t>’ a Heat Wave</a:t>
            </a:r>
            <a:endParaRPr lang="en-US" dirty="0"/>
          </a:p>
        </p:txBody>
      </p:sp>
      <p:sp>
        <p:nvSpPr>
          <p:cNvPr id="5" name="Content Placeholder 4"/>
          <p:cNvSpPr>
            <a:spLocks noGrp="1"/>
          </p:cNvSpPr>
          <p:nvPr>
            <p:ph idx="1"/>
          </p:nvPr>
        </p:nvSpPr>
        <p:spPr/>
        <p:txBody>
          <a:bodyPr>
            <a:normAutofit lnSpcReduction="10000"/>
          </a:bodyPr>
          <a:lstStyle/>
          <a:p>
            <a:pPr marL="118872" indent="0">
              <a:buNone/>
            </a:pPr>
            <a:r>
              <a:rPr lang="en-US" dirty="0" smtClean="0"/>
              <a:t>This years temperatures</a:t>
            </a:r>
          </a:p>
          <a:p>
            <a:pPr marL="118872" indent="0">
              <a:buNone/>
            </a:pPr>
            <a:r>
              <a:rPr lang="en-US" i="1" u="sng" dirty="0"/>
              <a:t>Very High Humidity, Nighttime dew points &gt; </a:t>
            </a:r>
            <a:r>
              <a:rPr lang="en-US" i="1" u="sng" dirty="0" smtClean="0"/>
              <a:t>80F</a:t>
            </a:r>
            <a:endParaRPr lang="en-US" dirty="0" smtClean="0"/>
          </a:p>
          <a:p>
            <a:pPr lvl="1"/>
            <a:r>
              <a:rPr lang="en-US" dirty="0" smtClean="0"/>
              <a:t>July 11	90F	73F</a:t>
            </a:r>
          </a:p>
          <a:p>
            <a:pPr lvl="1"/>
            <a:r>
              <a:rPr lang="en-US" dirty="0" smtClean="0"/>
              <a:t>July 12	98F	76F</a:t>
            </a:r>
          </a:p>
          <a:p>
            <a:pPr lvl="1"/>
            <a:r>
              <a:rPr lang="en-US" dirty="0" smtClean="0"/>
              <a:t>July 13	106F	81F</a:t>
            </a:r>
          </a:p>
          <a:p>
            <a:pPr lvl="1"/>
            <a:r>
              <a:rPr lang="en-US" dirty="0" smtClean="0"/>
              <a:t>July 14	102F	84F</a:t>
            </a:r>
          </a:p>
          <a:p>
            <a:pPr lvl="1"/>
            <a:r>
              <a:rPr lang="en-US" dirty="0" smtClean="0"/>
              <a:t>July 15	99F	77F</a:t>
            </a:r>
          </a:p>
          <a:p>
            <a:pPr lvl="1"/>
            <a:r>
              <a:rPr lang="en-US" dirty="0" smtClean="0"/>
              <a:t>July 16	94F	76F</a:t>
            </a:r>
          </a:p>
          <a:p>
            <a:pPr lvl="1"/>
            <a:r>
              <a:rPr lang="en-US" dirty="0" smtClean="0"/>
              <a:t>July 17	89F	73F</a:t>
            </a:r>
          </a:p>
        </p:txBody>
      </p:sp>
    </p:spTree>
    <p:extLst>
      <p:ext uri="{BB962C8B-B14F-4D97-AF65-F5344CB8AC3E}">
        <p14:creationId xmlns:p14="http://schemas.microsoft.com/office/powerpoint/2010/main" val="40981477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exercise begins</a:t>
            </a:r>
            <a:endParaRPr lang="en-US" dirty="0"/>
          </a:p>
        </p:txBody>
      </p:sp>
      <p:sp>
        <p:nvSpPr>
          <p:cNvPr id="3" name="Content Placeholder 2"/>
          <p:cNvSpPr>
            <a:spLocks noGrp="1"/>
          </p:cNvSpPr>
          <p:nvPr>
            <p:ph idx="1"/>
          </p:nvPr>
        </p:nvSpPr>
        <p:spPr/>
        <p:txBody>
          <a:bodyPr/>
          <a:lstStyle/>
          <a:p>
            <a:r>
              <a:rPr lang="en-US" dirty="0" smtClean="0"/>
              <a:t>Respond as you would in a real emergency</a:t>
            </a:r>
          </a:p>
          <a:p>
            <a:r>
              <a:rPr lang="en-US" dirty="0" smtClean="0"/>
              <a:t>Keep in mind our </a:t>
            </a:r>
            <a:r>
              <a:rPr lang="en-US" dirty="0" smtClean="0"/>
              <a:t>instructions</a:t>
            </a:r>
          </a:p>
          <a:p>
            <a:r>
              <a:rPr lang="en-US" dirty="0" smtClean="0"/>
              <a:t>Use your policies </a:t>
            </a:r>
            <a:r>
              <a:rPr lang="en-US" smtClean="0"/>
              <a:t>and procedures</a:t>
            </a:r>
            <a:endParaRPr lang="en-US"/>
          </a:p>
        </p:txBody>
      </p:sp>
    </p:spTree>
    <p:extLst>
      <p:ext uri="{BB962C8B-B14F-4D97-AF65-F5344CB8AC3E}">
        <p14:creationId xmlns:p14="http://schemas.microsoft.com/office/powerpoint/2010/main" val="25351051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are we here?</a:t>
            </a:r>
            <a:endParaRPr lang="en-US" dirty="0"/>
          </a:p>
        </p:txBody>
      </p:sp>
      <p:sp>
        <p:nvSpPr>
          <p:cNvPr id="3" name="Content Placeholder 2"/>
          <p:cNvSpPr>
            <a:spLocks noGrp="1"/>
          </p:cNvSpPr>
          <p:nvPr>
            <p:ph idx="1"/>
          </p:nvPr>
        </p:nvSpPr>
        <p:spPr/>
        <p:txBody>
          <a:bodyPr>
            <a:normAutofit lnSpcReduction="10000"/>
          </a:bodyPr>
          <a:lstStyle/>
          <a:p>
            <a:r>
              <a:rPr lang="en-US" dirty="0" smtClean="0"/>
              <a:t>Regulation 42cfr418 applies to Medicare &amp; Medicaid participating providers</a:t>
            </a:r>
          </a:p>
          <a:p>
            <a:r>
              <a:rPr lang="en-US" dirty="0" smtClean="0"/>
              <a:t>Emergency Care: states:</a:t>
            </a:r>
          </a:p>
          <a:p>
            <a:pPr lvl="1"/>
            <a:r>
              <a:rPr lang="en-US" dirty="0" smtClean="0"/>
              <a:t>Emergency Preparedness &amp; Procedure Initial Training</a:t>
            </a:r>
          </a:p>
          <a:p>
            <a:pPr lvl="1"/>
            <a:r>
              <a:rPr lang="en-US" dirty="0" smtClean="0"/>
              <a:t>Provide Emergency Preparedness Training Annual  </a:t>
            </a:r>
          </a:p>
          <a:p>
            <a:pPr lvl="1"/>
            <a:r>
              <a:rPr lang="en-US" dirty="0" smtClean="0"/>
              <a:t>Conduct an exercise annually</a:t>
            </a:r>
          </a:p>
          <a:p>
            <a:pPr lvl="2"/>
            <a:r>
              <a:rPr lang="en-US" dirty="0" smtClean="0"/>
              <a:t>Full </a:t>
            </a:r>
            <a:r>
              <a:rPr lang="en-US" dirty="0"/>
              <a:t>scale </a:t>
            </a:r>
            <a:r>
              <a:rPr lang="en-US" dirty="0" smtClean="0"/>
              <a:t>exercise</a:t>
            </a:r>
          </a:p>
          <a:p>
            <a:pPr lvl="2"/>
            <a:r>
              <a:rPr lang="en-US" dirty="0" smtClean="0"/>
              <a:t>Can conduct a second exercise in that year </a:t>
            </a:r>
          </a:p>
          <a:p>
            <a:pPr lvl="3"/>
            <a:r>
              <a:rPr lang="en-US" dirty="0" smtClean="0"/>
              <a:t>Full Scale or Tabletop</a:t>
            </a:r>
            <a:endParaRPr lang="en-US" dirty="0"/>
          </a:p>
        </p:txBody>
      </p:sp>
    </p:spTree>
    <p:extLst>
      <p:ext uri="{BB962C8B-B14F-4D97-AF65-F5344CB8AC3E}">
        <p14:creationId xmlns:p14="http://schemas.microsoft.com/office/powerpoint/2010/main" val="13019325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Normally</a:t>
            </a:r>
            <a:endParaRPr lang="en-US" dirty="0"/>
          </a:p>
        </p:txBody>
      </p:sp>
      <p:sp>
        <p:nvSpPr>
          <p:cNvPr id="3" name="Content Placeholder 2"/>
          <p:cNvSpPr>
            <a:spLocks noGrp="1"/>
          </p:cNvSpPr>
          <p:nvPr>
            <p:ph idx="1"/>
          </p:nvPr>
        </p:nvSpPr>
        <p:spPr/>
        <p:txBody>
          <a:bodyPr>
            <a:normAutofit/>
          </a:bodyPr>
          <a:lstStyle/>
          <a:p>
            <a:r>
              <a:rPr lang="en-US" dirty="0" smtClean="0"/>
              <a:t>Typically</a:t>
            </a:r>
            <a:r>
              <a:rPr lang="en-US" dirty="0"/>
              <a:t>, 3-5 </a:t>
            </a:r>
            <a:r>
              <a:rPr lang="en-US" dirty="0" err="1"/>
              <a:t>yrs</a:t>
            </a:r>
            <a:r>
              <a:rPr lang="en-US" dirty="0"/>
              <a:t> before first F</a:t>
            </a:r>
            <a:r>
              <a:rPr lang="en-US" dirty="0" smtClean="0"/>
              <a:t>ull Scale </a:t>
            </a:r>
            <a:r>
              <a:rPr lang="en-US" dirty="0"/>
              <a:t>exercise</a:t>
            </a:r>
          </a:p>
          <a:p>
            <a:r>
              <a:rPr lang="en-US" dirty="0" smtClean="0"/>
              <a:t>Normal Progression:</a:t>
            </a:r>
          </a:p>
          <a:p>
            <a:pPr lvl="1"/>
            <a:r>
              <a:rPr lang="en-US" dirty="0" smtClean="0"/>
              <a:t>Training </a:t>
            </a:r>
            <a:r>
              <a:rPr lang="en-US" dirty="0"/>
              <a:t>seminars</a:t>
            </a:r>
          </a:p>
          <a:p>
            <a:pPr lvl="1"/>
            <a:r>
              <a:rPr lang="en-US" dirty="0" smtClean="0"/>
              <a:t>3-4 </a:t>
            </a:r>
            <a:r>
              <a:rPr lang="en-US" dirty="0"/>
              <a:t>Tabletop exercise </a:t>
            </a:r>
            <a:endParaRPr lang="en-US" dirty="0" smtClean="0"/>
          </a:p>
          <a:p>
            <a:pPr lvl="1"/>
            <a:r>
              <a:rPr lang="en-US" dirty="0" smtClean="0"/>
              <a:t>Functional </a:t>
            </a:r>
            <a:r>
              <a:rPr lang="en-US" dirty="0"/>
              <a:t>exercise </a:t>
            </a:r>
            <a:endParaRPr lang="en-US" dirty="0" smtClean="0"/>
          </a:p>
          <a:p>
            <a:pPr lvl="1"/>
            <a:r>
              <a:rPr lang="en-US" dirty="0" smtClean="0"/>
              <a:t>Full </a:t>
            </a:r>
            <a:r>
              <a:rPr lang="en-US" dirty="0"/>
              <a:t>Scale exercise </a:t>
            </a:r>
            <a:endParaRPr lang="en-US" dirty="0" smtClean="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2819400"/>
            <a:ext cx="4565605"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43368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you should expect</a:t>
            </a:r>
            <a:endParaRPr lang="en-US" dirty="0"/>
          </a:p>
        </p:txBody>
      </p:sp>
      <p:sp>
        <p:nvSpPr>
          <p:cNvPr id="3" name="Content Placeholder 2"/>
          <p:cNvSpPr>
            <a:spLocks noGrp="1"/>
          </p:cNvSpPr>
          <p:nvPr>
            <p:ph idx="1"/>
          </p:nvPr>
        </p:nvSpPr>
        <p:spPr/>
        <p:txBody>
          <a:bodyPr/>
          <a:lstStyle/>
          <a:p>
            <a:r>
              <a:rPr lang="en-US" dirty="0"/>
              <a:t>We will present you with a scenario</a:t>
            </a:r>
          </a:p>
          <a:p>
            <a:r>
              <a:rPr lang="en-US" dirty="0" smtClean="0"/>
              <a:t>You </a:t>
            </a:r>
            <a:r>
              <a:rPr lang="en-US" dirty="0"/>
              <a:t>conduct yourself as you would during the real thing</a:t>
            </a:r>
          </a:p>
          <a:p>
            <a:pPr lvl="1"/>
            <a:r>
              <a:rPr lang="en-US" dirty="0" smtClean="0"/>
              <a:t>Hold </a:t>
            </a:r>
            <a:r>
              <a:rPr lang="en-US" dirty="0"/>
              <a:t>discussions</a:t>
            </a:r>
          </a:p>
          <a:p>
            <a:pPr lvl="1"/>
            <a:r>
              <a:rPr lang="en-US" dirty="0" smtClean="0"/>
              <a:t>Refer </a:t>
            </a:r>
            <a:r>
              <a:rPr lang="en-US" dirty="0"/>
              <a:t>to procedures</a:t>
            </a:r>
          </a:p>
          <a:p>
            <a:pPr lvl="1"/>
            <a:r>
              <a:rPr lang="en-US" dirty="0" smtClean="0"/>
              <a:t>Make </a:t>
            </a:r>
            <a:r>
              <a:rPr lang="en-US" dirty="0"/>
              <a:t>phone calls</a:t>
            </a:r>
          </a:p>
          <a:p>
            <a:pPr lvl="1"/>
            <a:r>
              <a:rPr lang="en-US" dirty="0" smtClean="0"/>
              <a:t>Ask </a:t>
            </a:r>
            <a:r>
              <a:rPr lang="en-US" dirty="0"/>
              <a:t>questions of Management</a:t>
            </a:r>
          </a:p>
          <a:p>
            <a:endParaRPr lang="en-US" dirty="0"/>
          </a:p>
        </p:txBody>
      </p:sp>
    </p:spTree>
    <p:extLst>
      <p:ext uri="{BB962C8B-B14F-4D97-AF65-F5344CB8AC3E}">
        <p14:creationId xmlns:p14="http://schemas.microsoft.com/office/powerpoint/2010/main" val="41119326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you should expect (</a:t>
            </a:r>
            <a:r>
              <a:rPr lang="en-US" dirty="0" err="1" smtClean="0"/>
              <a:t>Cont</a:t>
            </a:r>
            <a:r>
              <a:rPr lang="en-US" dirty="0" smtClean="0"/>
              <a:t>)</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Evaluators </a:t>
            </a:r>
            <a:r>
              <a:rPr lang="en-US" dirty="0"/>
              <a:t>will be documenting what you are doing</a:t>
            </a:r>
          </a:p>
          <a:p>
            <a:pPr lvl="1"/>
            <a:r>
              <a:rPr lang="en-US" dirty="0" smtClean="0"/>
              <a:t>Don't </a:t>
            </a:r>
            <a:r>
              <a:rPr lang="en-US" dirty="0"/>
              <a:t>be nervous, we write all kinds of stuff on our paperwork</a:t>
            </a:r>
          </a:p>
          <a:p>
            <a:pPr lvl="2"/>
            <a:r>
              <a:rPr lang="en-US" dirty="0" smtClean="0"/>
              <a:t>Just </a:t>
            </a:r>
            <a:r>
              <a:rPr lang="en-US" dirty="0"/>
              <a:t>because we write something it doesn't mean it is bad. </a:t>
            </a:r>
          </a:p>
          <a:p>
            <a:pPr lvl="2"/>
            <a:r>
              <a:rPr lang="en-US" dirty="0" smtClean="0"/>
              <a:t>We need to document you have met the evaluation criteria</a:t>
            </a:r>
            <a:endParaRPr lang="en-US" dirty="0"/>
          </a:p>
          <a:p>
            <a:pPr lvl="1"/>
            <a:r>
              <a:rPr lang="en-US" dirty="0" smtClean="0"/>
              <a:t>You </a:t>
            </a:r>
            <a:r>
              <a:rPr lang="en-US" dirty="0"/>
              <a:t>are not allowed to ask an evaluator a question. Questions should be directed to your management</a:t>
            </a:r>
          </a:p>
          <a:p>
            <a:pPr lvl="1"/>
            <a:r>
              <a:rPr lang="en-US" dirty="0" smtClean="0"/>
              <a:t>Evaluators </a:t>
            </a:r>
            <a:r>
              <a:rPr lang="en-US" dirty="0"/>
              <a:t>are not mind readers. If you think appropriate, explain to them what you are thinking or what your logic is for an action</a:t>
            </a:r>
          </a:p>
        </p:txBody>
      </p:sp>
    </p:spTree>
    <p:extLst>
      <p:ext uri="{BB962C8B-B14F-4D97-AF65-F5344CB8AC3E}">
        <p14:creationId xmlns:p14="http://schemas.microsoft.com/office/powerpoint/2010/main" val="34584754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a:t>
            </a:r>
            <a:endParaRPr lang="en-US" dirty="0"/>
          </a:p>
        </p:txBody>
      </p:sp>
      <p:sp>
        <p:nvSpPr>
          <p:cNvPr id="3" name="Content Placeholder 2"/>
          <p:cNvSpPr>
            <a:spLocks noGrp="1"/>
          </p:cNvSpPr>
          <p:nvPr>
            <p:ph idx="1"/>
          </p:nvPr>
        </p:nvSpPr>
        <p:spPr/>
        <p:txBody>
          <a:bodyPr/>
          <a:lstStyle/>
          <a:p>
            <a:r>
              <a:rPr lang="en-US" dirty="0" smtClean="0"/>
              <a:t>You </a:t>
            </a:r>
            <a:r>
              <a:rPr lang="en-US" dirty="0"/>
              <a:t>do not receive a grade for your actions</a:t>
            </a:r>
          </a:p>
          <a:p>
            <a:r>
              <a:rPr lang="en-US" dirty="0" smtClean="0"/>
              <a:t>It </a:t>
            </a:r>
            <a:r>
              <a:rPr lang="en-US" dirty="0"/>
              <a:t>is NOT Pass/Fail</a:t>
            </a:r>
          </a:p>
          <a:p>
            <a:r>
              <a:rPr lang="en-US" dirty="0" smtClean="0"/>
              <a:t>We </a:t>
            </a:r>
            <a:r>
              <a:rPr lang="en-US" dirty="0"/>
              <a:t>are looking </a:t>
            </a:r>
            <a:r>
              <a:rPr lang="en-US" dirty="0" smtClean="0"/>
              <a:t>at: </a:t>
            </a:r>
          </a:p>
          <a:p>
            <a:pPr lvl="1"/>
            <a:r>
              <a:rPr lang="en-US" dirty="0"/>
              <a:t>H</a:t>
            </a:r>
            <a:r>
              <a:rPr lang="en-US" dirty="0" smtClean="0"/>
              <a:t>ow </a:t>
            </a:r>
            <a:r>
              <a:rPr lang="en-US" dirty="0"/>
              <a:t>well you follow your procedures </a:t>
            </a:r>
          </a:p>
          <a:p>
            <a:pPr lvl="1"/>
            <a:r>
              <a:rPr lang="en-US" dirty="0" smtClean="0"/>
              <a:t>How </a:t>
            </a:r>
            <a:r>
              <a:rPr lang="en-US" dirty="0"/>
              <a:t>effective are your procedures</a:t>
            </a:r>
          </a:p>
          <a:p>
            <a:pPr lvl="1"/>
            <a:r>
              <a:rPr lang="en-US" dirty="0" smtClean="0"/>
              <a:t>Area </a:t>
            </a:r>
            <a:r>
              <a:rPr lang="en-US" dirty="0"/>
              <a:t>that might need </a:t>
            </a:r>
            <a:r>
              <a:rPr lang="en-US" dirty="0" smtClean="0"/>
              <a:t>improvement</a:t>
            </a:r>
            <a:endParaRPr lang="en-US" dirty="0"/>
          </a:p>
        </p:txBody>
      </p:sp>
    </p:spTree>
    <p:extLst>
      <p:ext uri="{BB962C8B-B14F-4D97-AF65-F5344CB8AC3E}">
        <p14:creationId xmlns:p14="http://schemas.microsoft.com/office/powerpoint/2010/main" val="28970858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Today's exercise rules</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There </a:t>
            </a:r>
            <a:r>
              <a:rPr lang="en-US" dirty="0"/>
              <a:t>is some artificiality in the exercise</a:t>
            </a:r>
          </a:p>
          <a:p>
            <a:r>
              <a:rPr lang="en-US" dirty="0" smtClean="0"/>
              <a:t>You </a:t>
            </a:r>
            <a:r>
              <a:rPr lang="en-US" dirty="0"/>
              <a:t>will be asked to make phone calls during the exercise</a:t>
            </a:r>
          </a:p>
          <a:p>
            <a:r>
              <a:rPr lang="en-US" dirty="0" smtClean="0"/>
              <a:t>Because </a:t>
            </a:r>
            <a:r>
              <a:rPr lang="en-US" dirty="0"/>
              <a:t>of the nature of your work, we </a:t>
            </a:r>
            <a:r>
              <a:rPr lang="en-US" b="1" u="sng" dirty="0" smtClean="0"/>
              <a:t>DO</a:t>
            </a:r>
            <a:r>
              <a:rPr lang="en-US" dirty="0" smtClean="0"/>
              <a:t> wish </a:t>
            </a:r>
            <a:r>
              <a:rPr lang="en-US" dirty="0"/>
              <a:t>you contact real patients to demonstrate you can actually contact </a:t>
            </a:r>
            <a:r>
              <a:rPr lang="en-US" dirty="0" smtClean="0"/>
              <a:t>them in an emergency</a:t>
            </a:r>
            <a:endParaRPr lang="en-US" dirty="0"/>
          </a:p>
          <a:p>
            <a:r>
              <a:rPr lang="en-US" dirty="0" smtClean="0"/>
              <a:t>However</a:t>
            </a:r>
            <a:r>
              <a:rPr lang="en-US" dirty="0"/>
              <a:t>, </a:t>
            </a:r>
            <a:r>
              <a:rPr lang="en-US" dirty="0" smtClean="0"/>
              <a:t>once you contact a real patient, the </a:t>
            </a:r>
            <a:r>
              <a:rPr lang="en-US" dirty="0"/>
              <a:t>details of the exercise will be suspended. </a:t>
            </a:r>
            <a:endParaRPr lang="en-US" dirty="0" smtClean="0"/>
          </a:p>
          <a:p>
            <a:pPr lvl="1"/>
            <a:r>
              <a:rPr lang="en-US" dirty="0" smtClean="0"/>
              <a:t>You </a:t>
            </a:r>
            <a:r>
              <a:rPr lang="en-US" dirty="0"/>
              <a:t>should </a:t>
            </a:r>
            <a:r>
              <a:rPr lang="en-US" b="1" u="sng" dirty="0"/>
              <a:t>NOT</a:t>
            </a:r>
            <a:r>
              <a:rPr lang="en-US" dirty="0"/>
              <a:t> discuss that an exercise is in progress. </a:t>
            </a:r>
            <a:endParaRPr lang="en-US" dirty="0" smtClean="0"/>
          </a:p>
          <a:p>
            <a:pPr lvl="1"/>
            <a:r>
              <a:rPr lang="en-US" dirty="0" smtClean="0"/>
              <a:t>Cathy </a:t>
            </a:r>
            <a:r>
              <a:rPr lang="en-US" dirty="0"/>
              <a:t>wishes you to hold a brief conversation with them to verify all the phone numbers on your file are correct and to ask them if they are need of anything</a:t>
            </a:r>
            <a:r>
              <a:rPr lang="en-US" dirty="0" smtClean="0"/>
              <a:t>.</a:t>
            </a:r>
            <a:endParaRPr lang="en-US" dirty="0"/>
          </a:p>
        </p:txBody>
      </p:sp>
    </p:spTree>
    <p:extLst>
      <p:ext uri="{BB962C8B-B14F-4D97-AF65-F5344CB8AC3E}">
        <p14:creationId xmlns:p14="http://schemas.microsoft.com/office/powerpoint/2010/main" val="26373429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Today's exercise rules (</a:t>
            </a:r>
            <a:r>
              <a:rPr lang="en-US" dirty="0" err="1" smtClean="0"/>
              <a:t>Cont</a:t>
            </a:r>
            <a:r>
              <a:rPr lang="en-US" dirty="0" smtClean="0"/>
              <a:t>)</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Several </a:t>
            </a:r>
            <a:r>
              <a:rPr lang="en-US" dirty="0"/>
              <a:t>people will be given a paper with a special phone numbers to make calls </a:t>
            </a:r>
            <a:r>
              <a:rPr lang="en-US" dirty="0" smtClean="0"/>
              <a:t>which </a:t>
            </a:r>
            <a:r>
              <a:rPr lang="en-US" dirty="0"/>
              <a:t>will be staffed by our staff. These will be simulated patient. </a:t>
            </a:r>
            <a:endParaRPr lang="en-US" dirty="0" smtClean="0"/>
          </a:p>
          <a:p>
            <a:pPr lvl="1"/>
            <a:r>
              <a:rPr lang="en-US" dirty="0" smtClean="0"/>
              <a:t>When </a:t>
            </a:r>
            <a:r>
              <a:rPr lang="en-US" dirty="0"/>
              <a:t>you call these people, we </a:t>
            </a:r>
            <a:r>
              <a:rPr lang="en-US" b="1" u="sng" dirty="0"/>
              <a:t>DO</a:t>
            </a:r>
            <a:r>
              <a:rPr lang="en-US" dirty="0"/>
              <a:t> want you to discuss the exercise details.</a:t>
            </a:r>
          </a:p>
          <a:p>
            <a:pPr lvl="1"/>
            <a:r>
              <a:rPr lang="en-US" dirty="0" smtClean="0"/>
              <a:t>Begin </a:t>
            </a:r>
            <a:r>
              <a:rPr lang="en-US" dirty="0"/>
              <a:t>the conversation as follows, " Mr. Smith, this is an exercise, I am calling to.......(tell them what you would really say if this were a real situation). At the conclusion of the phone conversation, end it with "This is an exercise"</a:t>
            </a:r>
          </a:p>
          <a:p>
            <a:r>
              <a:rPr lang="en-US" dirty="0" smtClean="0"/>
              <a:t>To </a:t>
            </a:r>
            <a:r>
              <a:rPr lang="en-US" dirty="0"/>
              <a:t>demonstrate that hospice has the capability to provide immediate medical supplies to a patient during the emergency situation, one of our "simulated patients" will be in need. Follow your normal process during an emergency to contact your medical supply provider and have them actually deliver our "simulated medical supplies" to an address we will provide.</a:t>
            </a:r>
          </a:p>
        </p:txBody>
      </p:sp>
    </p:spTree>
    <p:extLst>
      <p:ext uri="{BB962C8B-B14F-4D97-AF65-F5344CB8AC3E}">
        <p14:creationId xmlns:p14="http://schemas.microsoft.com/office/powerpoint/2010/main" val="878394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303ju\AppData\Local\Microsoft\Windows\INetCache\IE\9M5UQJB1\question_makrs_cutie_mark_by_rildraw-d4byewl[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0694" y="0"/>
            <a:ext cx="692261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ctrTitle"/>
          </p:nvPr>
        </p:nvSpPr>
        <p:spPr/>
        <p:txBody>
          <a:bodyPr/>
          <a:lstStyle/>
          <a:p>
            <a:r>
              <a:rPr lang="en-US" dirty="0" smtClean="0"/>
              <a:t>Questions</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355468009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CEMA Them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WCEMA Theme</Template>
  <TotalTime>314</TotalTime>
  <Words>610</Words>
  <Application>Microsoft Office PowerPoint</Application>
  <PresentationFormat>On-screen Show (4:3)</PresentationFormat>
  <Paragraphs>83</Paragraphs>
  <Slides>17</Slides>
  <Notes>0</Notes>
  <HiddenSlides>0</HiddenSlides>
  <MMClips>1</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WCEMA Theme</vt:lpstr>
      <vt:lpstr>Hospice Full Scale Exercise</vt:lpstr>
      <vt:lpstr>Why are we here?</vt:lpstr>
      <vt:lpstr>Normally</vt:lpstr>
      <vt:lpstr>What you should expect</vt:lpstr>
      <vt:lpstr>What you should expect (Cont)</vt:lpstr>
      <vt:lpstr>Evaluation</vt:lpstr>
      <vt:lpstr>Today's exercise rules</vt:lpstr>
      <vt:lpstr>Today's exercise rules (Cont)</vt:lpstr>
      <vt:lpstr>Questions</vt:lpstr>
      <vt:lpstr>10 Minute Break</vt:lpstr>
      <vt:lpstr>Begin the Exercise</vt:lpstr>
      <vt:lpstr>Documentation</vt:lpstr>
      <vt:lpstr>Chicago Area, July 11-17, 1995 </vt:lpstr>
      <vt:lpstr>Heat Impact</vt:lpstr>
      <vt:lpstr>Chicago Area, July 13, 1995 </vt:lpstr>
      <vt:lpstr>We’re Havin’ a Heat Wave</vt:lpstr>
      <vt:lpstr>The exercise begins</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Hospice Full Scale Exercise</dc:title>
  <dc:creator>John Skoryi</dc:creator>
  <cp:lastModifiedBy>Allison Anderson</cp:lastModifiedBy>
  <cp:revision>18</cp:revision>
  <dcterms:created xsi:type="dcterms:W3CDTF">2017-06-23T00:03:17Z</dcterms:created>
  <dcterms:modified xsi:type="dcterms:W3CDTF">2017-07-07T18:33:15Z</dcterms:modified>
</cp:coreProperties>
</file>